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7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8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10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68" r:id="rId2"/>
    <p:sldMasterId id="2147483674" r:id="rId3"/>
    <p:sldMasterId id="2147483677" r:id="rId4"/>
    <p:sldMasterId id="2147483683" r:id="rId5"/>
    <p:sldMasterId id="2147483689" r:id="rId6"/>
    <p:sldMasterId id="2147483695" r:id="rId7"/>
    <p:sldMasterId id="2147483699" r:id="rId8"/>
    <p:sldMasterId id="2147483705" r:id="rId9"/>
    <p:sldMasterId id="2147483709" r:id="rId10"/>
  </p:sldMasterIdLst>
  <p:notesMasterIdLst>
    <p:notesMasterId r:id="rId12"/>
  </p:notesMasterIdLst>
  <p:handoutMasterIdLst>
    <p:handoutMasterId r:id="rId13"/>
  </p:handoutMasterIdLst>
  <p:sldIdLst>
    <p:sldId id="530" r:id="rId11"/>
  </p:sldIdLst>
  <p:sldSz cx="8961438" cy="6721475"/>
  <p:notesSz cx="6797675" cy="9926638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3">
          <p15:clr>
            <a:srgbClr val="A4A3A4"/>
          </p15:clr>
        </p15:guide>
        <p15:guide id="2">
          <p15:clr>
            <a:srgbClr val="A4A3A4"/>
          </p15:clr>
        </p15:guide>
        <p15:guide id="3" orient="horz">
          <p15:clr>
            <a:srgbClr val="A4A3A4"/>
          </p15:clr>
        </p15:guide>
        <p15:guide id="4" pos="1851">
          <p15:clr>
            <a:srgbClr val="A4A3A4"/>
          </p15:clr>
        </p15:guide>
        <p15:guide id="5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AFA"/>
    <a:srgbClr val="B6DF89"/>
    <a:srgbClr val="FF9999"/>
    <a:srgbClr val="3477BA"/>
    <a:srgbClr val="FFCC99"/>
    <a:srgbClr val="E1EBF7"/>
    <a:srgbClr val="D4DEE8"/>
    <a:srgbClr val="D4ECBA"/>
    <a:srgbClr val="FFE9A3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7218" autoAdjust="0"/>
  </p:normalViewPr>
  <p:slideViewPr>
    <p:cSldViewPr snapToGrid="0" snapToObjects="1">
      <p:cViewPr varScale="1">
        <p:scale>
          <a:sx n="117" d="100"/>
          <a:sy n="117" d="100"/>
        </p:scale>
        <p:origin x="1770" y="96"/>
      </p:cViewPr>
      <p:guideLst>
        <p:guide orient="horz" pos="4233"/>
        <p:guide/>
        <p:guide orient="horz"/>
        <p:guide pos="1851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1552"/>
    </p:cViewPr>
  </p:sorterViewPr>
  <p:notesViewPr>
    <p:cSldViewPr snapToGrid="0" snapToObjects="1">
      <p:cViewPr varScale="1">
        <p:scale>
          <a:sx n="74" d="100"/>
          <a:sy n="74" d="100"/>
        </p:scale>
        <p:origin x="3336" y="72"/>
      </p:cViewPr>
      <p:guideLst>
        <p:guide orient="horz" pos="3120"/>
        <p:guide pos="2124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8950" y="620713"/>
            <a:ext cx="5824538" cy="436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471" y="5333978"/>
            <a:ext cx="5792746" cy="12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6383" y="9546569"/>
            <a:ext cx="539268" cy="18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86" y="110917"/>
            <a:ext cx="65" cy="12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471" y="5333978"/>
            <a:ext cx="5792746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3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5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7.xml"/><Relationship Id="rId7" Type="http://schemas.openxmlformats.org/officeDocument/2006/relationships/image" Target="../media/image6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8.xml"/><Relationship Id="rId7" Type="http://schemas.openxmlformats.org/officeDocument/2006/relationships/image" Target="../media/image6.png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9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0.xml"/><Relationship Id="rId7" Type="http://schemas.openxmlformats.org/officeDocument/2006/relationships/image" Target="../media/image6.png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8704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4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/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/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/>
              <a:t>Last Modified 12.30.2014 4:54 PM Russia TZ 2 Standard Time</a:t>
            </a:r>
            <a:endParaRPr lang="ru-RU" sz="900" dirty="0"/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/>
              <a:t>Printed 12.5.2014 2:43 AM Russia TZ 2 Standard Time</a:t>
            </a:r>
            <a:endParaRPr lang="ru-RU" sz="900" dirty="0"/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/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/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6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6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330">
              <a:defRPr/>
            </a:pPr>
            <a:r>
              <a:rPr lang="en-US" sz="800" dirty="0">
                <a:solidFill>
                  <a:srgbClr val="414142"/>
                </a:solidFill>
              </a:rPr>
              <a:t>‹#›</a:t>
            </a:r>
          </a:p>
          <a:p>
            <a:pPr algn="r" defTabSz="855330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1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123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122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3268820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76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4557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59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6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330">
              <a:defRPr/>
            </a:pPr>
            <a:r>
              <a:rPr lang="en-US" sz="800" dirty="0">
                <a:solidFill>
                  <a:srgbClr val="414142"/>
                </a:solidFill>
              </a:rPr>
              <a:t>‹#›</a:t>
            </a:r>
          </a:p>
          <a:p>
            <a:pPr algn="r" defTabSz="855330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64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02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9264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977310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4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877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18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546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2135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1805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90814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33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354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6684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8140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57257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81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685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1448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1242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5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421">
              <a:defRPr/>
            </a:pPr>
            <a:r>
              <a:rPr lang="en-US" sz="800" dirty="0">
                <a:solidFill>
                  <a:srgbClr val="414142"/>
                </a:solidFill>
              </a:rPr>
              <a:t>‹#›</a:t>
            </a:r>
          </a:p>
          <a:p>
            <a:pPr algn="r" defTabSz="855421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2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8973089"/>
              </p:ext>
            </p:extLst>
          </p:nvPr>
        </p:nvGraphicFramePr>
        <p:xfrm>
          <a:off x="1594" y="159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29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4" y="1594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81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9" y="655644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81" y="4930781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81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6" y="6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81" tIns="45691" rIns="91381" bIns="45691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9" y="6443669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6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6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81" y="2077143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343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848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60787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29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331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08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8670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292694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7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0778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0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9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4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95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9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653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20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571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7377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5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077137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896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5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2970644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0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39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oleObject" Target="../embeddings/oleObject19.bin"/><Relationship Id="rId5" Type="http://schemas.openxmlformats.org/officeDocument/2006/relationships/tags" Target="../tags/tag20.xml"/><Relationship Id="rId4" Type="http://schemas.openxmlformats.org/officeDocument/2006/relationships/vmlDrawing" Target="../drawings/vmlDrawing19.v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5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3.png"/><Relationship Id="rId5" Type="http://schemas.openxmlformats.org/officeDocument/2006/relationships/theme" Target="../theme/theme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tags" Target="../tags/tag6.xml"/><Relationship Id="rId4" Type="http://schemas.openxmlformats.org/officeDocument/2006/relationships/vmlDrawing" Target="../drawings/vmlDrawing5.v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slideLayout" Target="../slideLayouts/slideLayout11.xml"/><Relationship Id="rId7" Type="http://schemas.openxmlformats.org/officeDocument/2006/relationships/vmlDrawing" Target="../drawings/vmlDrawing7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2.xml"/><Relationship Id="rId9" Type="http://schemas.openxmlformats.org/officeDocument/2006/relationships/oleObject" Target="../embeddings/oleObject7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slideLayout" Target="../slideLayouts/slideLayout16.xml"/><Relationship Id="rId7" Type="http://schemas.openxmlformats.org/officeDocument/2006/relationships/vmlDrawing" Target="../drawings/vmlDrawing9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7.xml"/><Relationship Id="rId9" Type="http://schemas.openxmlformats.org/officeDocument/2006/relationships/oleObject" Target="../embeddings/oleObject9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21.xml"/><Relationship Id="rId7" Type="http://schemas.openxmlformats.org/officeDocument/2006/relationships/tags" Target="../tags/tag1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vmlDrawing" Target="../drawings/vmlDrawing11.vml"/><Relationship Id="rId11" Type="http://schemas.openxmlformats.org/officeDocument/2006/relationships/image" Target="../media/image3.png"/><Relationship Id="rId5" Type="http://schemas.openxmlformats.org/officeDocument/2006/relationships/theme" Target="../theme/theme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ags" Target="../tags/tag14.xml"/><Relationship Id="rId5" Type="http://schemas.openxmlformats.org/officeDocument/2006/relationships/vmlDrawing" Target="../drawings/vmlDrawing13.vml"/><Relationship Id="rId10" Type="http://schemas.openxmlformats.org/officeDocument/2006/relationships/image" Target="../media/image3.png"/><Relationship Id="rId4" Type="http://schemas.openxmlformats.org/officeDocument/2006/relationships/theme" Target="../theme/theme7.xml"/><Relationship Id="rId9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slideLayout" Target="../slideLayouts/slideLayout28.xml"/><Relationship Id="rId7" Type="http://schemas.openxmlformats.org/officeDocument/2006/relationships/vmlDrawing" Target="../drawings/vmlDrawing15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9.xml"/><Relationship Id="rId9" Type="http://schemas.openxmlformats.org/officeDocument/2006/relationships/oleObject" Target="../embeddings/oleObject15.bin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ags" Target="../tags/tag18.xml"/><Relationship Id="rId5" Type="http://schemas.openxmlformats.org/officeDocument/2006/relationships/vmlDrawing" Target="../drawings/vmlDrawing17.vml"/><Relationship Id="rId10" Type="http://schemas.openxmlformats.org/officeDocument/2006/relationships/image" Target="../media/image3.png"/><Relationship Id="rId4" Type="http://schemas.openxmlformats.org/officeDocument/2006/relationships/theme" Target="../theme/theme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601545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6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/>
              <a:t>Last Modified 12.30.2014 4:54 PM Russia TZ 2 Standard Time</a:t>
            </a:r>
            <a:endParaRPr lang="ru-RU" dirty="0"/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/>
              <a:t>Printed 12.5.2014 2:43 AM Russia TZ 2 Standard Time</a:t>
            </a:r>
            <a:endParaRPr lang="ru-RU" dirty="0"/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+mn-lt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baseline="0" dirty="0">
                <a:latin typeface="+mn-lt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baseline="0" dirty="0">
                <a:solidFill>
                  <a:schemeClr val="tx1"/>
                </a:solidFill>
                <a:latin typeface="+mn-lt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/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0399381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5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19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26722950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7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23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8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4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8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213" indent="-609213" defTabSz="894780">
              <a:tabLst>
                <a:tab pos="612385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9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381" tIns="91381" rIns="91381" bIns="91381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381" tIns="91381" rIns="91381" bIns="91381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5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3" r:id="rId4"/>
  </p:sldLayoutIdLst>
  <p:hf hdr="0" ftr="0" dt="0"/>
  <p:txStyles>
    <p:titleStyle>
      <a:lvl1pPr algn="l" defTabSz="894780" rtl="0" eaLnBrk="1" fontAlgn="base" hangingPunct="1">
        <a:spcBef>
          <a:spcPct val="0"/>
        </a:spcBef>
        <a:spcAft>
          <a:spcPct val="0"/>
        </a:spcAft>
        <a:tabLst>
          <a:tab pos="356961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906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818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729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637" algn="l" defTabSz="89478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553" indent="-191966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6906" indent="-26177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3973" indent="-155477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331" indent="-130092" algn="l" defTabSz="89478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29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37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8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5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64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76" algn="l" defTabSz="913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15432843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03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8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66769546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81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28834764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5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84206482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21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55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4" r:id="rId4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79074147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10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09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92676005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8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9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90160888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06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71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89" y="268946"/>
            <a:ext cx="6859729" cy="436017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ru-RU" sz="1600" dirty="0"/>
              <a:t>Карточка проекта «</a:t>
            </a:r>
            <a:r>
              <a:rPr lang="ru-RU" sz="1600" i="1" dirty="0"/>
              <a:t>Оптимизация процесса осуществления </a:t>
            </a:r>
            <a:br>
              <a:rPr lang="ru-RU" sz="1600" i="1" dirty="0"/>
            </a:br>
            <a:r>
              <a:rPr lang="ru-RU" sz="1600" i="1" dirty="0"/>
              <a:t>муниципальных закупок малого объема</a:t>
            </a:r>
            <a:r>
              <a:rPr lang="ru-RU" sz="1600" dirty="0"/>
              <a:t>»</a:t>
            </a: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77089" y="998805"/>
            <a:ext cx="8774343" cy="5316935"/>
            <a:chOff x="251520" y="980728"/>
            <a:chExt cx="8774343" cy="5848627"/>
          </a:xfrm>
        </p:grpSpPr>
        <p:sp>
          <p:nvSpPr>
            <p:cNvPr id="46" name="Прямоугольник 33"/>
            <p:cNvSpPr/>
            <p:nvPr/>
          </p:nvSpPr>
          <p:spPr>
            <a:xfrm>
              <a:off x="251520" y="980728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7" name="Прямоугольник 34"/>
            <p:cNvSpPr/>
            <p:nvPr/>
          </p:nvSpPr>
          <p:spPr>
            <a:xfrm>
              <a:off x="251520" y="3793956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8" name="Прямоугольник 35"/>
            <p:cNvSpPr/>
            <p:nvPr/>
          </p:nvSpPr>
          <p:spPr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ru-RU" sz="900" kern="0" dirty="0">
                <a:solidFill>
                  <a:srgbClr val="414142"/>
                </a:solidFill>
                <a:latin typeface="Arial"/>
                <a:cs typeface="Arial"/>
              </a:endParaRPr>
            </a:p>
          </p:txBody>
        </p:sp>
        <p:sp>
          <p:nvSpPr>
            <p:cNvPr id="49" name="Прямоугольник 36"/>
            <p:cNvSpPr/>
            <p:nvPr/>
          </p:nvSpPr>
          <p:spPr>
            <a:xfrm>
              <a:off x="4499256" y="3793956"/>
              <a:ext cx="4456588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6219" y="3784665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en-US" sz="1000" kern="0" dirty="0"/>
                <a:t>4</a:t>
              </a:r>
              <a:r>
                <a:rPr lang="ru-RU" sz="1000" kern="0" dirty="0"/>
                <a:t>. Ключевые события проекта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2742" y="3805653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600"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ctr">
                <a:defRPr/>
              </a:pPr>
              <a:r>
                <a:rPr lang="en-US" sz="1000" u="sng" kern="0" dirty="0">
                  <a:solidFill>
                    <a:srgbClr val="3E87BD">
                      <a:lumMod val="75000"/>
                    </a:srgbClr>
                  </a:solidFill>
                </a:rPr>
                <a:t>3</a:t>
              </a:r>
              <a:r>
                <a:rPr lang="ru-RU" sz="1000" u="sng" kern="0" dirty="0">
                  <a:solidFill>
                    <a:srgbClr val="3E87BD">
                      <a:lumMod val="75000"/>
                    </a:srgbClr>
                  </a:solidFill>
                </a:rPr>
                <a:t>. Цели и плановый эффект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80840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000" b="1" u="sng" kern="0" dirty="0">
                  <a:solidFill>
                    <a:srgbClr val="3E87BD">
                      <a:lumMod val="75000"/>
                    </a:srgbClr>
                  </a:solidFill>
                </a:rPr>
                <a:t>2</a:t>
              </a:r>
              <a:r>
                <a:rPr lang="ru-RU" sz="1000" b="1" u="sng" kern="0" dirty="0">
                  <a:solidFill>
                    <a:srgbClr val="3E87BD">
                      <a:lumMod val="75000"/>
                    </a:srgbClr>
                  </a:solidFill>
                </a:rPr>
                <a:t>. Обоснование выбора</a:t>
              </a:r>
            </a:p>
          </p:txBody>
        </p:sp>
        <p:sp>
          <p:nvSpPr>
            <p:cNvPr id="54" name="TextBox 65"/>
            <p:cNvSpPr txBox="1">
              <a:spLocks noChangeArrowheads="1"/>
            </p:cNvSpPr>
            <p:nvPr/>
          </p:nvSpPr>
          <p:spPr bwMode="auto">
            <a:xfrm>
              <a:off x="363823" y="3040571"/>
              <a:ext cx="3867988" cy="276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Руководитель проекта</a:t>
              </a:r>
              <a:r>
                <a:rPr lang="en-US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 Лаврова Л.Н.</a:t>
              </a:r>
            </a:p>
          </p:txBody>
        </p:sp>
        <p:sp>
          <p:nvSpPr>
            <p:cNvPr id="55" name="TextBox 65"/>
            <p:cNvSpPr txBox="1">
              <a:spLocks noChangeArrowheads="1"/>
            </p:cNvSpPr>
            <p:nvPr/>
          </p:nvSpPr>
          <p:spPr bwMode="auto">
            <a:xfrm>
              <a:off x="363823" y="1252384"/>
              <a:ext cx="4275209" cy="609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Заказчики процесса</a:t>
              </a:r>
              <a:r>
                <a:rPr lang="en-US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: </a:t>
              </a: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Муниципальные бюджетные образовательные учреждения Кромского района Орловской области</a:t>
              </a: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56" name="TextBox 65"/>
            <p:cNvSpPr txBox="1">
              <a:spLocks noChangeArrowheads="1"/>
            </p:cNvSpPr>
            <p:nvPr/>
          </p:nvSpPr>
          <p:spPr bwMode="auto">
            <a:xfrm>
              <a:off x="363823" y="3288859"/>
              <a:ext cx="3861789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l">
                <a:defRPr/>
              </a:pP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Команда проекта</a:t>
              </a:r>
              <a:r>
                <a:rPr lang="en-US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 Жилина Т.А., </a:t>
              </a:r>
              <a:r>
                <a:rPr lang="ru-RU" altLang="ru-RU" sz="1000" kern="0" dirty="0" err="1">
                  <a:solidFill>
                    <a:srgbClr val="3E87BD">
                      <a:lumMod val="75000"/>
                    </a:srgbClr>
                  </a:solidFill>
                </a:rPr>
                <a:t>Ажищева</a:t>
              </a: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 Н.Ю., </a:t>
              </a:r>
              <a:r>
                <a:rPr lang="ru-RU" altLang="ru-RU" sz="1000" kern="0" dirty="0" err="1">
                  <a:solidFill>
                    <a:srgbClr val="3E87BD">
                      <a:lumMod val="75000"/>
                    </a:srgbClr>
                  </a:solidFill>
                </a:rPr>
                <a:t>Карнюшкина</a:t>
              </a: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 Е.С., Сенина А.В. </a:t>
              </a: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57" name="TextBox 65"/>
            <p:cNvSpPr txBox="1">
              <a:spLocks noChangeArrowheads="1"/>
            </p:cNvSpPr>
            <p:nvPr/>
          </p:nvSpPr>
          <p:spPr bwMode="auto">
            <a:xfrm>
              <a:off x="363823" y="2696389"/>
              <a:ext cx="3870642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/>
                <a:t>Владелец процесса</a:t>
              </a:r>
              <a:r>
                <a:rPr lang="en-US" altLang="ru-RU" sz="1000" kern="0" dirty="0"/>
                <a:t>:</a:t>
              </a:r>
              <a:r>
                <a:rPr lang="ru-RU" altLang="ru-RU" sz="1000" kern="0" dirty="0"/>
                <a:t> МБОУ «</a:t>
              </a:r>
              <a:r>
                <a:rPr lang="ru-RU" altLang="ru-RU" sz="1000" kern="0" dirty="0" err="1"/>
                <a:t>Кромская</a:t>
              </a:r>
              <a:r>
                <a:rPr lang="ru-RU" altLang="ru-RU" sz="1000" kern="0" dirty="0"/>
                <a:t> НОШ» (</a:t>
              </a:r>
              <a:r>
                <a:rPr lang="ru-RU" altLang="ru-RU" sz="1000" kern="0" dirty="0" err="1"/>
                <a:t>Цепилова</a:t>
              </a:r>
              <a:r>
                <a:rPr lang="ru-RU" altLang="ru-RU" sz="1000" kern="0" dirty="0"/>
                <a:t> Л.В.)</a:t>
              </a: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01340" y="4468180"/>
              <a:ext cx="4249617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ru-RU" altLang="ru-RU" sz="1200" kern="0" dirty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>
                <a:solidFill>
                  <a:srgbClr val="414142"/>
                </a:solidFill>
              </a:endParaRPr>
            </a:p>
          </p:txBody>
        </p:sp>
        <p:sp>
          <p:nvSpPr>
            <p:cNvPr id="59" name="TextBox 65"/>
            <p:cNvSpPr txBox="1">
              <a:spLocks noChangeArrowheads="1"/>
            </p:cNvSpPr>
            <p:nvPr/>
          </p:nvSpPr>
          <p:spPr bwMode="auto">
            <a:xfrm>
              <a:off x="363823" y="1819602"/>
              <a:ext cx="4005488" cy="609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Периметр проекта</a:t>
              </a:r>
              <a:r>
                <a:rPr lang="en-US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 МБОУ  «</a:t>
              </a:r>
              <a:r>
                <a:rPr lang="ru-RU" altLang="ru-RU" sz="1000" kern="0" dirty="0" err="1">
                  <a:solidFill>
                    <a:srgbClr val="3E87BD">
                      <a:lumMod val="75000"/>
                    </a:srgbClr>
                  </a:solidFill>
                </a:rPr>
                <a:t>Кромская</a:t>
              </a:r>
              <a:r>
                <a:rPr lang="ru-RU" altLang="ru-RU" sz="1000" kern="0" dirty="0">
                  <a:solidFill>
                    <a:srgbClr val="3E87BD">
                      <a:lumMod val="75000"/>
                    </a:srgbClr>
                  </a:solidFill>
                </a:rPr>
                <a:t> НОШ», Отдел образования и отдел закупок администрации Кромского района</a:t>
              </a: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62" name="TextBox 14"/>
            <p:cNvSpPr txBox="1">
              <a:spLocks noChangeArrowheads="1"/>
            </p:cNvSpPr>
            <p:nvPr/>
          </p:nvSpPr>
          <p:spPr bwMode="auto">
            <a:xfrm>
              <a:off x="4498585" y="1172895"/>
              <a:ext cx="4527278" cy="2132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eaLnBrk="1" hangingPunct="1">
                <a:spcBef>
                  <a:spcPts val="300"/>
                </a:spcBef>
                <a:spcAft>
                  <a:spcPts val="300"/>
                </a:spcAft>
                <a:defRPr sz="1400">
                  <a:solidFill>
                    <a:srgbClr val="414142"/>
                  </a:solidFill>
                </a:defRPr>
              </a:lvl1pPr>
            </a:lstStyle>
            <a:p>
              <a:pPr marL="228600" indent="-228600">
                <a:defRPr/>
              </a:pPr>
              <a:r>
                <a:rPr lang="ru-RU" altLang="ru-RU" sz="1000" b="1" kern="0" dirty="0">
                  <a:solidFill>
                    <a:srgbClr val="000000"/>
                  </a:solidFill>
                </a:rPr>
                <a:t>Ключевой риск: Закупка товаров, работ, услуг (ТРУ) с единственным поставщиком по завышенной стоимости</a:t>
              </a:r>
            </a:p>
            <a:p>
              <a:pPr marL="228600" indent="-228600">
                <a:defRPr/>
              </a:pPr>
              <a:r>
                <a:rPr lang="en-US" sz="1000" kern="0" dirty="0"/>
                <a:t>    </a:t>
              </a:r>
              <a:r>
                <a:rPr lang="ru-RU" sz="1000" b="1" kern="0" dirty="0">
                  <a:solidFill>
                    <a:schemeClr val="tx1"/>
                  </a:solidFill>
                </a:rPr>
                <a:t>Проблемы</a:t>
              </a:r>
              <a:r>
                <a:rPr lang="en-US" sz="1000" b="1" kern="0" dirty="0">
                  <a:solidFill>
                    <a:schemeClr val="tx1"/>
                  </a:solidFill>
                </a:rPr>
                <a:t>:</a:t>
              </a:r>
            </a:p>
            <a:p>
              <a:pPr>
                <a:defRPr/>
              </a:pPr>
              <a:r>
                <a:rPr lang="en-US" sz="1000" b="1" kern="0" dirty="0">
                  <a:solidFill>
                    <a:schemeClr val="tx1"/>
                  </a:solidFill>
                </a:rPr>
                <a:t>1.</a:t>
              </a:r>
              <a:r>
                <a:rPr lang="ru-RU" sz="1000" b="1" kern="0" dirty="0">
                  <a:solidFill>
                    <a:schemeClr val="tx1"/>
                  </a:solidFill>
                </a:rPr>
                <a:t> Большое количество повторяющихся закупок</a:t>
              </a:r>
              <a:endParaRPr lang="en-US" sz="1000" b="1" kern="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sz="1000" b="1" kern="0" dirty="0">
                  <a:solidFill>
                    <a:schemeClr val="tx1"/>
                  </a:solidFill>
                </a:rPr>
                <a:t>2. </a:t>
              </a:r>
              <a:r>
                <a:rPr lang="ru-RU" sz="1000" b="1" kern="0" dirty="0">
                  <a:solidFill>
                    <a:schemeClr val="tx1"/>
                  </a:solidFill>
                </a:rPr>
                <a:t>Приобретение ТРУ по завышенной стоимости</a:t>
              </a:r>
              <a:endParaRPr lang="en-US" sz="1000" b="1" kern="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sz="1000" b="1" kern="0" dirty="0">
                  <a:solidFill>
                    <a:schemeClr val="tx1"/>
                  </a:solidFill>
                </a:rPr>
                <a:t>3.</a:t>
              </a:r>
              <a:r>
                <a:rPr lang="ru-RU" sz="1000" b="1" kern="0" dirty="0">
                  <a:solidFill>
                    <a:schemeClr val="tx1"/>
                  </a:solidFill>
                </a:rPr>
                <a:t> Сложное обоснование каждой закупки</a:t>
              </a:r>
              <a:endParaRPr lang="en-US" sz="1000" b="1" kern="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sz="1000" b="1" kern="0" dirty="0">
                  <a:solidFill>
                    <a:schemeClr val="tx1"/>
                  </a:solidFill>
                </a:rPr>
                <a:t>4. </a:t>
              </a:r>
              <a:r>
                <a:rPr lang="ru-RU" sz="1000" b="1" kern="0" dirty="0">
                  <a:solidFill>
                    <a:schemeClr val="tx1"/>
                  </a:solidFill>
                </a:rPr>
                <a:t>Закупка одинаковых ТРУ разными учреждениями по разной стоимости</a:t>
              </a:r>
            </a:p>
            <a:p>
              <a:pPr>
                <a:defRPr/>
              </a:pPr>
              <a:r>
                <a:rPr lang="ru-RU" sz="1000" b="1" kern="0" dirty="0">
                  <a:solidFill>
                    <a:schemeClr val="tx1"/>
                  </a:solidFill>
                </a:rPr>
                <a:t>5. Приобретение ТРУ с низким уровнем качества</a:t>
              </a:r>
              <a:endParaRPr lang="en-US" sz="1000" b="1" kern="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497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000" b="1" u="sng" kern="0" dirty="0">
                  <a:solidFill>
                    <a:srgbClr val="3E87BD">
                      <a:lumMod val="75000"/>
                    </a:srgbClr>
                  </a:solidFill>
                </a:rPr>
                <a:t>1. Вовлеченные лица и рамки проекта</a:t>
              </a:r>
            </a:p>
          </p:txBody>
        </p:sp>
        <p:sp>
          <p:nvSpPr>
            <p:cNvPr id="32" name="TextBox 65"/>
            <p:cNvSpPr txBox="1">
              <a:spLocks noChangeArrowheads="1"/>
            </p:cNvSpPr>
            <p:nvPr/>
          </p:nvSpPr>
          <p:spPr bwMode="auto">
            <a:xfrm>
              <a:off x="391109" y="2337126"/>
              <a:ext cx="3870642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r>
                <a:rPr lang="ru-RU" altLang="ru-RU" sz="1000" kern="0" dirty="0"/>
                <a:t>Границы процесса</a:t>
              </a:r>
              <a:r>
                <a:rPr lang="en-US" altLang="ru-RU" sz="1000" kern="0" dirty="0"/>
                <a:t>:</a:t>
              </a:r>
              <a:r>
                <a:rPr lang="ru-RU" altLang="ru-RU" sz="1000" kern="0" dirty="0"/>
                <a:t> От создания проекта решения до утверждения</a:t>
              </a:r>
              <a:endParaRPr lang="en-US" sz="1000" b="0" u="none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867149"/>
              </p:ext>
            </p:extLst>
          </p:nvPr>
        </p:nvGraphicFramePr>
        <p:xfrm>
          <a:off x="224318" y="3847746"/>
          <a:ext cx="4061933" cy="24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541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l"/>
                      <a:r>
                        <a:rPr lang="ru-RU" sz="1000" b="1" dirty="0">
                          <a:solidFill>
                            <a:schemeClr val="tx1"/>
                          </a:solidFill>
                        </a:rPr>
                        <a:t>цели*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</a:t>
                      </a:r>
                      <a:r>
                        <a:rPr lang="ru-RU" sz="10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Сокращение</a:t>
                      </a:r>
                      <a:r>
                        <a:rPr lang="ru-RU" sz="10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сроков осуществления закупок малого объема</a:t>
                      </a:r>
                      <a:endParaRPr lang="ru-RU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рабочих</a:t>
                      </a:r>
                      <a:r>
                        <a:rPr lang="ru-RU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рабочих дней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Формирование экономии</a:t>
                      </a:r>
                      <a:r>
                        <a:rPr lang="ru-RU" sz="10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 осуществлении закупок</a:t>
                      </a:r>
                      <a:endParaRPr lang="ru-RU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Повышение удовлетворенности</a:t>
                      </a:r>
                      <a:r>
                        <a:rPr lang="ru-RU" sz="10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lang="ru-RU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ачеством приобретаемых</a:t>
                      </a:r>
                      <a:r>
                        <a:rPr lang="ru-RU" sz="10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ТРУ</a:t>
                      </a:r>
                      <a:endParaRPr lang="ru-RU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Сокращение</a:t>
                      </a:r>
                      <a:r>
                        <a:rPr lang="ru-RU" sz="10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количества договоров (контрактов) с единственным поставщиков от СГОЗ</a:t>
                      </a:r>
                      <a:endParaRPr lang="ru-RU" sz="9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47830" y="3966517"/>
            <a:ext cx="44799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/>
              <a:t>1. Старт проекта – 01.03.2021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2. Диагностика и целевое состояние – 01.03.2021 – 15.06.2021</a:t>
            </a:r>
          </a:p>
          <a:p>
            <a:r>
              <a:rPr lang="ru-RU" sz="1000" dirty="0"/>
              <a:t>    - Разработка текущей карты процесса – 01.03.2021 – 01.04.2021</a:t>
            </a:r>
          </a:p>
          <a:p>
            <a:r>
              <a:rPr lang="ru-RU" sz="1000" dirty="0"/>
              <a:t>    - Разработка целевой карты процесса – 01.04.2021 – 15.06.2021</a:t>
            </a:r>
          </a:p>
          <a:p>
            <a:endParaRPr lang="ru-RU" sz="1000" dirty="0"/>
          </a:p>
          <a:p>
            <a:r>
              <a:rPr lang="ru-RU" sz="1000" dirty="0"/>
              <a:t>3. Внедрение улучшений – 21.06.2021 – 27.08.2021</a:t>
            </a:r>
          </a:p>
          <a:p>
            <a:r>
              <a:rPr lang="ru-RU" sz="1000" dirty="0"/>
              <a:t>     - Совещание по защите подходов внедрения – 18.06.2021</a:t>
            </a:r>
          </a:p>
          <a:p>
            <a:endParaRPr lang="ru-RU" sz="1000" dirty="0"/>
          </a:p>
          <a:p>
            <a:r>
              <a:rPr lang="ru-RU" sz="1000" dirty="0"/>
              <a:t>4. Закрепление результатов и закрытие проекта – 01.09.2021 – 03.09.2021</a:t>
            </a:r>
          </a:p>
          <a:p>
            <a:r>
              <a:rPr lang="ru-RU" sz="1000" dirty="0"/>
              <a:t>  - Завершающее совещание – 03.09.2021</a:t>
            </a:r>
          </a:p>
        </p:txBody>
      </p:sp>
      <p:pic>
        <p:nvPicPr>
          <p:cNvPr id="25" name="Picture 2" descr="C:\Users\User\Downloads\Логотип проекта мелкий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9" t="11668" r="12566" b="11169"/>
          <a:stretch/>
        </p:blipFill>
        <p:spPr bwMode="auto">
          <a:xfrm>
            <a:off x="7259442" y="1"/>
            <a:ext cx="707948" cy="86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C:\Documents and Settings\svk\Рабочий стол\e7a755d4276c2ccd3466efcf3bb76c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6223" y="60821"/>
            <a:ext cx="744198" cy="74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72592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ISNEWSLIDENUMBER" val="True"/>
  <p:tag name="PREVIOUSNAME" val="C:\Users\Nikolay Deev-MSW\Desktop\RDM027.potx"/>
  <p:tag name="THINKCELLPRESENTATIONDONOTDELETE" val="&lt;?xml version=&quot;1.0&quot; encoding=&quot;UTF-16&quot; standalone=&quot;yes&quot;?&gt;&#10;&lt;root reqver=&quot;17839&quot;&gt;&lt;version val=&quot;2112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4.09510000000000040000E+000&quot;&gt;&lt;m_ppcolschidx val=&quot;0&quot;/&gt;&lt;m_rgb r=&quot;27&quot; g=&quot;b8&quot; b=&quot;2f&quot;/&gt;&lt;/elem&gt;&lt;elem m_fUsage=&quot;1.44020511000000020000E+000&quot;&gt;&lt;m_ppcolschidx val=&quot;0&quot;/&gt;&lt;m_rgb r=&quot;f2&quot; g=&quot;fd&quot; b=&quot;24&quot;/&gt;&lt;/elem&gt;&lt;elem m_fUsage=&quot;6.62489036190000100000E-001&quot;&gt;&lt;m_ppcolschidx val=&quot;0&quot;/&gt;&lt;m_rgb r=&quot;fd&quot; g=&quot;91&quot; b=&quot;24&quot;/&gt;&lt;/elem&gt;&lt;elem m_fUsage=&quot;5.90490000000000180000E-001&quot;&gt;&lt;m_ppcolschidx val=&quot;0&quot;/&gt;&lt;m_rgb r=&quot;ad&quot; g=&quot;de&quot; b=&quot;e7&quot;/&gt;&lt;/elem&gt;&lt;elem m_fUsage=&quot;5.11197461030610150000E-001&quot;&gt;&lt;m_ppcolschidx val=&quot;0&quot;/&gt;&lt;m_rgb r=&quot;b2&quot; g=&quot;b2&quot; b=&quot;b2&quot;/&gt;&lt;/elem&gt;&lt;elem m_fUsage=&quot;3.87420489000000150000E-001&quot;&gt;&lt;m_ppcolschidx val=&quot;0&quot;/&gt;&lt;m_rgb r=&quot;fe&quot; g=&quot;34&quot; b=&quot;39&quot;/&gt;&lt;/elem&gt;&lt;elem m_fUsage=&quot;2.54186582832900130000E-001&quot;&gt;&lt;m_ppcolschidx val=&quot;0&quot;/&gt;&lt;m_rgb r=&quot;dd&quot; g=&quot;dd&quot; b=&quot;dd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&gt;&lt;m_strFormatTime&gt;%#d.%#m.%y&lt;/m_strFormatTime&gt;&lt;/m_precDefault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2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10.xml><?xml version="1.0" encoding="utf-8"?>
<a:theme xmlns:a="http://schemas.openxmlformats.org/drawingml/2006/main" name="9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3.xml><?xml version="1.0" encoding="utf-8"?>
<a:theme xmlns:a="http://schemas.openxmlformats.org/drawingml/2006/main" name="2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4.xml><?xml version="1.0" encoding="utf-8"?>
<a:theme xmlns:a="http://schemas.openxmlformats.org/drawingml/2006/main" name="3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4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6.xml><?xml version="1.0" encoding="utf-8"?>
<a:theme xmlns:a="http://schemas.openxmlformats.org/drawingml/2006/main" name="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7.xml><?xml version="1.0" encoding="utf-8"?>
<a:theme xmlns:a="http://schemas.openxmlformats.org/drawingml/2006/main" name="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8.xml><?xml version="1.0" encoding="utf-8"?>
<a:theme xmlns:a="http://schemas.openxmlformats.org/drawingml/2006/main" name="7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9.xml><?xml version="1.0" encoding="utf-8"?>
<a:theme xmlns:a="http://schemas.openxmlformats.org/drawingml/2006/main" name="8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RDM027</Template>
  <TotalTime>37962</TotalTime>
  <Words>305</Words>
  <Application>Microsoft Office PowerPoint</Application>
  <PresentationFormat>Произвольный</PresentationFormat>
  <Paragraphs>47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10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3" baseType="lpstr">
      <vt:lpstr>Arial</vt:lpstr>
      <vt:lpstr>RDM027</vt:lpstr>
      <vt:lpstr>1_RDM027</vt:lpstr>
      <vt:lpstr>2_RDM027</vt:lpstr>
      <vt:lpstr>3_RDM027</vt:lpstr>
      <vt:lpstr>4_RDM027</vt:lpstr>
      <vt:lpstr>5_RDM027</vt:lpstr>
      <vt:lpstr>6_RDM027</vt:lpstr>
      <vt:lpstr>7_RDM027</vt:lpstr>
      <vt:lpstr>8_RDM027</vt:lpstr>
      <vt:lpstr>9_RDM027</vt:lpstr>
      <vt:lpstr>think-cell Slide</vt:lpstr>
      <vt:lpstr>Карточка проекта «Оптимизация процесса осуществления  муниципальных закупок малого объема»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реализации проекта</dc:title>
  <dc:creator>lsn</dc:creator>
  <cp:lastModifiedBy>Пользователь</cp:lastModifiedBy>
  <cp:revision>2098</cp:revision>
  <cp:lastPrinted>2017-06-13T14:49:06Z</cp:lastPrinted>
  <dcterms:created xsi:type="dcterms:W3CDTF">2014-11-19T15:14:37Z</dcterms:created>
  <dcterms:modified xsi:type="dcterms:W3CDTF">2021-02-26T07:17:59Z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